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http://customooxmlschemas.google.com/">
      <go:slidesCustomData xmlns:go="http://customooxmlschemas.google.com/" r:id="rId35" roundtripDataSignature="AMtx7mi6zqTPDqzAQNRsvx3WA+EAp/8x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ACF35FC-FC88-4EFF-864E-3F45D2076E0C}">
  <a:tblStyle styleId="{BACF35FC-FC88-4EFF-864E-3F45D2076E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1447FAF-5FCC-4881-BDEB-1329CD9C7A0D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customschemas.google.com/relationships/presentationmetadata" Target="meta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jpg>
</file>

<file path=ppt/media/image30.png>
</file>

<file path=ppt/media/image31.jpg>
</file>

<file path=ppt/media/image4.jpg>
</file>

<file path=ppt/media/image5.png>
</file>

<file path=ppt/media/image7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3cdf9df107_0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23cdf9df107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cdf9df107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23cdf9df107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3cdf9df107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23cdf9df107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3cdf9df107_0_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23cdf9df107_0_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3cdf9df107_0_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23cdf9df107_0_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3cdf9df107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23cdf9df107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3cdf9df107_0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g23cdf9df107_0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3cdf9df107_0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23cdf9df107_0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3cdf9df107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23cdf9df107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3cdf9df107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23cdf9df107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3cdf9df107_0_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g23cdf9df107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3f285778c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g23f285778c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3cdf9df107_0_7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23cdf9df107_0_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3f285778c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23f285778c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3f285778c7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23f285778c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3f285778c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g23f285778c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4020f7a3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24020f7a3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3f285778c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23f285778c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3cdf9df107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g23cdf9df107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3cdf9df107_0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g23cdf9df107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3cdf9df107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23cdf9df107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3f285778c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23f285778c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3cdf9df107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g23cdf9df107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3cdf9df107_0_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23cdf9df107_0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cdf9df107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g23cdf9df107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3cdf9df107_0_33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g23cdf9df107_0_33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g23cdf9df107_0_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3cdf9df107_0_37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g23cdf9df107_0_37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g23cdf9df107_0_3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3cdf9df107_0_3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23cdf9df107_0_3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g23cdf9df107_0_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g23cdf9df107_0_3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g23cdf9df107_0_3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g23cdf9df107_0_3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23cdf9df107_0_3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g23cdf9df107_0_34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g23cdf9df107_0_34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g23cdf9df107_0_3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23cdf9df107_0_3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g23cdf9df107_0_3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23cdf9df107_0_35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g23cdf9df107_0_35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g23cdf9df107_0_3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3cdf9df107_0_35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g23cdf9df107_0_3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23cdf9df107_0_36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g23cdf9df107_0_36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g23cdf9df107_0_36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g23cdf9df107_0_36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g23cdf9df107_0_3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23cdf9df107_0_36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g23cdf9df107_0_3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23cdf9df107_0_3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g23cdf9df107_0_3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g23cdf9df107_0_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1.jpg"/><Relationship Id="rId6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Relationship Id="rId4" Type="http://schemas.openxmlformats.org/officeDocument/2006/relationships/image" Target="../media/image1.jp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1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mdpi.com/2076-3417/12/4/2224" TargetMode="External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Relationship Id="rId4" Type="http://schemas.openxmlformats.org/officeDocument/2006/relationships/image" Target="../media/image20.png"/><Relationship Id="rId5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9.png"/><Relationship Id="rId4" Type="http://schemas.openxmlformats.org/officeDocument/2006/relationships/image" Target="../media/image5.png"/><Relationship Id="rId5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vis-www.cs.umass.edu/lfw/" TargetMode="External"/><Relationship Id="rId4" Type="http://schemas.openxmlformats.org/officeDocument/2006/relationships/hyperlink" Target="http://parnec.nuaa.edu.cn/_upload/tpl/02/db/731/template731/pages/xtan/ClosedEyeDatabases.html" TargetMode="External"/><Relationship Id="rId5" Type="http://schemas.openxmlformats.org/officeDocument/2006/relationships/hyperlink" Target="https://www.kaggle.com/datasets/prasadvpatil/mrl-dataset" TargetMode="External"/><Relationship Id="rId6" Type="http://schemas.openxmlformats.org/officeDocument/2006/relationships/image" Target="../media/image2.png"/><Relationship Id="rId7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face-recognition.readthedocs.io/en/latest/face_recognition.html" TargetMode="External"/><Relationship Id="rId4" Type="http://schemas.openxmlformats.org/officeDocument/2006/relationships/hyperlink" Target="http://blog.dlib.net/2014/08/real-time-face-pose-estimation.html" TargetMode="External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b="0" l="29420" r="6845" t="0"/>
          <a:stretch/>
        </p:blipFill>
        <p:spPr>
          <a:xfrm>
            <a:off x="0" y="0"/>
            <a:ext cx="5639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/>
          <p:cNvSpPr txBox="1"/>
          <p:nvPr>
            <p:ph type="ctrTitle"/>
          </p:nvPr>
        </p:nvSpPr>
        <p:spPr>
          <a:xfrm>
            <a:off x="5823600" y="500625"/>
            <a:ext cx="3156300" cy="36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7331"/>
              <a:buNone/>
            </a:pPr>
            <a:r>
              <a:rPr lang="en" sz="4946">
                <a:latin typeface="Georgia"/>
                <a:ea typeface="Georgia"/>
                <a:cs typeface="Georgia"/>
                <a:sym typeface="Georgia"/>
              </a:rPr>
              <a:t>D</a:t>
            </a:r>
            <a:r>
              <a:rPr lang="en" sz="4946">
                <a:latin typeface="Georgia"/>
                <a:ea typeface="Georgia"/>
                <a:cs typeface="Georgia"/>
                <a:sym typeface="Georgia"/>
              </a:rPr>
              <a:t>river </a:t>
            </a:r>
            <a:r>
              <a:rPr lang="en" sz="4946">
                <a:latin typeface="Georgia"/>
                <a:ea typeface="Georgia"/>
                <a:cs typeface="Georgia"/>
                <a:sym typeface="Georgia"/>
              </a:rPr>
              <a:t>Drowsiness Detection</a:t>
            </a:r>
            <a:endParaRPr sz="4946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219412"/>
              <a:buNone/>
            </a:pPr>
            <a:r>
              <a:rPr lang="en" sz="1968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Using Neural Networks &amp; Computer Vision</a:t>
            </a:r>
            <a:endParaRPr sz="1968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79401"/>
              <a:buNone/>
            </a:pPr>
            <a:r>
              <a:t/>
            </a:r>
            <a:endParaRPr sz="1337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79401"/>
              <a:buNone/>
            </a:pPr>
            <a:r>
              <a:t/>
            </a:r>
            <a:endParaRPr sz="1337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95651"/>
              <a:buFont typeface="Arial"/>
              <a:buNone/>
            </a:pPr>
            <a:r>
              <a:rPr lang="en" sz="1226">
                <a:latin typeface="Georgia"/>
                <a:ea typeface="Georgia"/>
                <a:cs typeface="Georgia"/>
                <a:sym typeface="Georgia"/>
              </a:rPr>
              <a:t>Jahnavi Bonagiri | Tobin Cherian | Evangeli Silva</a:t>
            </a:r>
            <a:r>
              <a:rPr lang="en" sz="926">
                <a:latin typeface="Georgia"/>
                <a:ea typeface="Georgia"/>
                <a:cs typeface="Georgia"/>
                <a:sym typeface="Georgia"/>
              </a:rPr>
              <a:t> | </a:t>
            </a:r>
            <a:r>
              <a:rPr lang="en" sz="1226">
                <a:latin typeface="Georgia"/>
                <a:ea typeface="Georgia"/>
                <a:cs typeface="Georgia"/>
                <a:sym typeface="Georgia"/>
              </a:rPr>
              <a:t>Andrew Okoro </a:t>
            </a:r>
            <a:endParaRPr sz="1635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g23cdf9df107_0_5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1875" y="1501043"/>
            <a:ext cx="1919300" cy="2074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23cdf9df107_0_505"/>
          <p:cNvPicPr preferRelativeResize="0"/>
          <p:nvPr/>
        </p:nvPicPr>
        <p:blipFill rotWithShape="1">
          <a:blip r:embed="rId4">
            <a:alphaModFix/>
          </a:blip>
          <a:srcRect b="0" l="16616" r="16623" t="0"/>
          <a:stretch/>
        </p:blipFill>
        <p:spPr>
          <a:xfrm>
            <a:off x="2520724" y="1501038"/>
            <a:ext cx="1500050" cy="207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23cdf9df107_0_505"/>
          <p:cNvPicPr preferRelativeResize="0"/>
          <p:nvPr/>
        </p:nvPicPr>
        <p:blipFill rotWithShape="1">
          <a:blip r:embed="rId5">
            <a:alphaModFix/>
          </a:blip>
          <a:srcRect b="0" l="18305" r="14934" t="0"/>
          <a:stretch/>
        </p:blipFill>
        <p:spPr>
          <a:xfrm>
            <a:off x="954475" y="1507725"/>
            <a:ext cx="1500050" cy="20740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23cdf9df107_0_5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1950" y="1507725"/>
            <a:ext cx="1919295" cy="207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23cdf9df107_0_505"/>
          <p:cNvSpPr txBox="1"/>
          <p:nvPr>
            <p:ph type="title"/>
          </p:nvPr>
        </p:nvSpPr>
        <p:spPr>
          <a:xfrm>
            <a:off x="344175" y="175575"/>
            <a:ext cx="8229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20">
                <a:latin typeface="Georgia"/>
                <a:ea typeface="Georgia"/>
                <a:cs typeface="Georgia"/>
                <a:sym typeface="Georgia"/>
              </a:rPr>
              <a:t>Pre-processing (Step 1: Identify Facial landmarks)</a:t>
            </a:r>
            <a:endParaRPr sz="26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7" name="Google Shape;127;g23cdf9df107_0_505"/>
          <p:cNvSpPr txBox="1"/>
          <p:nvPr/>
        </p:nvSpPr>
        <p:spPr>
          <a:xfrm>
            <a:off x="2740775" y="3697850"/>
            <a:ext cx="30000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Facial structure </a:t>
            </a:r>
            <a:r>
              <a:rPr lang="en" sz="95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coordinates represented as a line</a:t>
            </a:r>
            <a:endParaRPr sz="13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8" name="Google Shape;128;g23cdf9df107_0_505"/>
          <p:cNvSpPr/>
          <p:nvPr/>
        </p:nvSpPr>
        <p:spPr>
          <a:xfrm>
            <a:off x="2872800" y="1986825"/>
            <a:ext cx="795900" cy="797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3cdf9df107_0_505"/>
          <p:cNvSpPr/>
          <p:nvPr/>
        </p:nvSpPr>
        <p:spPr>
          <a:xfrm>
            <a:off x="7078975" y="2049375"/>
            <a:ext cx="725100" cy="715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g23cdf9df107_0_521"/>
          <p:cNvPicPr preferRelativeResize="0"/>
          <p:nvPr/>
        </p:nvPicPr>
        <p:blipFill rotWithShape="1">
          <a:blip r:embed="rId3">
            <a:alphaModFix/>
          </a:blip>
          <a:srcRect b="0" l="16616" r="16623" t="0"/>
          <a:stretch/>
        </p:blipFill>
        <p:spPr>
          <a:xfrm>
            <a:off x="3482577" y="2752923"/>
            <a:ext cx="1327775" cy="1835876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23cdf9df107_0_521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Pre-processing (Step 2: Crop Eye &amp; Refine Further)</a:t>
            </a:r>
            <a:endParaRPr sz="25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6" name="Google Shape;136;g23cdf9df107_0_521"/>
          <p:cNvSpPr txBox="1"/>
          <p:nvPr>
            <p:ph idx="1" type="body"/>
          </p:nvPr>
        </p:nvSpPr>
        <p:spPr>
          <a:xfrm>
            <a:off x="344175" y="849800"/>
            <a:ext cx="8381700" cy="42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Cropped images, based on the (x,y)-coordinates of the eye</a:t>
            </a:r>
            <a:r>
              <a:rPr lang="en">
                <a:solidFill>
                  <a:schemeClr val="accent5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n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(right eye points: 37–42, left eye points: 43–47)</a:t>
            </a:r>
            <a:r>
              <a:rPr lang="en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.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To make sure the full eye is captured, the coordinates of a square that has 50% cushion were added to the axis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Finally, resized &amp; gray scaled cropped images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37" name="Google Shape;137;g23cdf9df107_0_521"/>
          <p:cNvPicPr preferRelativeResize="0"/>
          <p:nvPr/>
        </p:nvPicPr>
        <p:blipFill rotWithShape="1">
          <a:blip r:embed="rId4">
            <a:alphaModFix/>
          </a:blip>
          <a:srcRect b="0" l="18305" r="14934" t="0"/>
          <a:stretch/>
        </p:blipFill>
        <p:spPr>
          <a:xfrm>
            <a:off x="1713777" y="2752926"/>
            <a:ext cx="1327772" cy="183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23cdf9df107_0_521"/>
          <p:cNvSpPr/>
          <p:nvPr/>
        </p:nvSpPr>
        <p:spPr>
          <a:xfrm>
            <a:off x="3179275" y="3596600"/>
            <a:ext cx="225300" cy="14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23cdf9df107_0_521"/>
          <p:cNvSpPr/>
          <p:nvPr/>
        </p:nvSpPr>
        <p:spPr>
          <a:xfrm>
            <a:off x="4966475" y="3584813"/>
            <a:ext cx="225300" cy="14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23cdf9df107_0_521"/>
          <p:cNvSpPr/>
          <p:nvPr/>
        </p:nvSpPr>
        <p:spPr>
          <a:xfrm>
            <a:off x="6287875" y="3584800"/>
            <a:ext cx="225300" cy="14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g23cdf9df107_0_521"/>
          <p:cNvPicPr preferRelativeResize="0"/>
          <p:nvPr/>
        </p:nvPicPr>
        <p:blipFill rotWithShape="1">
          <a:blip r:embed="rId5">
            <a:alphaModFix/>
          </a:blip>
          <a:srcRect b="63758" l="36019" r="50791" t="22512"/>
          <a:stretch/>
        </p:blipFill>
        <p:spPr>
          <a:xfrm>
            <a:off x="6632375" y="2827213"/>
            <a:ext cx="797850" cy="76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23cdf9df107_0_521"/>
          <p:cNvPicPr preferRelativeResize="0"/>
          <p:nvPr/>
        </p:nvPicPr>
        <p:blipFill rotWithShape="1">
          <a:blip r:embed="rId5">
            <a:alphaModFix/>
          </a:blip>
          <a:srcRect b="63974" l="51931" r="36553" t="24039"/>
          <a:stretch/>
        </p:blipFill>
        <p:spPr>
          <a:xfrm>
            <a:off x="6632375" y="3724325"/>
            <a:ext cx="797850" cy="76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cdf9df107_0_521"/>
          <p:cNvPicPr preferRelativeResize="0"/>
          <p:nvPr/>
        </p:nvPicPr>
        <p:blipFill rotWithShape="1">
          <a:blip r:embed="rId4">
            <a:alphaModFix/>
          </a:blip>
          <a:srcRect b="63758" l="36019" r="50791" t="22512"/>
          <a:stretch/>
        </p:blipFill>
        <p:spPr>
          <a:xfrm>
            <a:off x="5370825" y="2827225"/>
            <a:ext cx="797850" cy="76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23cdf9df107_0_521"/>
          <p:cNvPicPr preferRelativeResize="0"/>
          <p:nvPr/>
        </p:nvPicPr>
        <p:blipFill rotWithShape="1">
          <a:blip r:embed="rId4">
            <a:alphaModFix/>
          </a:blip>
          <a:srcRect b="63974" l="51931" r="36553" t="24039"/>
          <a:stretch/>
        </p:blipFill>
        <p:spPr>
          <a:xfrm>
            <a:off x="5370825" y="3724338"/>
            <a:ext cx="797850" cy="7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23cdf9df107_0_521"/>
          <p:cNvSpPr txBox="1"/>
          <p:nvPr/>
        </p:nvSpPr>
        <p:spPr>
          <a:xfrm>
            <a:off x="3035025" y="4613050"/>
            <a:ext cx="30000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A sample image after pre-processing</a:t>
            </a:r>
            <a:endParaRPr sz="13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6" name="Google Shape;146;g23cdf9df107_0_521"/>
          <p:cNvSpPr/>
          <p:nvPr/>
        </p:nvSpPr>
        <p:spPr>
          <a:xfrm>
            <a:off x="3779863" y="3167950"/>
            <a:ext cx="733200" cy="711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3cdf9df107_0_602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Pre-processing (Step 2: Crop Eye &amp; </a:t>
            </a: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Refine Further</a:t>
            </a: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)</a:t>
            </a:r>
            <a:endParaRPr sz="252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52" name="Google Shape;152;g23cdf9df107_0_602"/>
          <p:cNvPicPr preferRelativeResize="0"/>
          <p:nvPr/>
        </p:nvPicPr>
        <p:blipFill rotWithShape="1">
          <a:blip r:embed="rId3">
            <a:alphaModFix/>
          </a:blip>
          <a:srcRect b="0" l="20248" r="0" t="0"/>
          <a:stretch/>
        </p:blipFill>
        <p:spPr>
          <a:xfrm>
            <a:off x="384750" y="1363900"/>
            <a:ext cx="4224174" cy="222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23cdf9df107_0_602"/>
          <p:cNvPicPr preferRelativeResize="0"/>
          <p:nvPr/>
        </p:nvPicPr>
        <p:blipFill rotWithShape="1">
          <a:blip r:embed="rId4">
            <a:alphaModFix/>
          </a:blip>
          <a:srcRect b="0" l="20248" r="0" t="0"/>
          <a:stretch/>
        </p:blipFill>
        <p:spPr>
          <a:xfrm>
            <a:off x="4853675" y="1363900"/>
            <a:ext cx="4012775" cy="204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23cdf9df107_0_602"/>
          <p:cNvSpPr txBox="1"/>
          <p:nvPr/>
        </p:nvSpPr>
        <p:spPr>
          <a:xfrm>
            <a:off x="3072000" y="3585825"/>
            <a:ext cx="30000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Sample images </a:t>
            </a:r>
            <a:r>
              <a:rPr lang="en" sz="95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before &amp; after pre-proc</a:t>
            </a:r>
            <a:r>
              <a:rPr lang="en" sz="95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e</a:t>
            </a:r>
            <a:r>
              <a:rPr lang="en" sz="95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ssing</a:t>
            </a:r>
            <a:endParaRPr sz="13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3cdf9df107_0_637"/>
          <p:cNvSpPr txBox="1"/>
          <p:nvPr>
            <p:ph type="title"/>
          </p:nvPr>
        </p:nvSpPr>
        <p:spPr>
          <a:xfrm>
            <a:off x="344175" y="3279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Model Training (Open/Closed Eye Detection)</a:t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0" name="Google Shape;160;g23cdf9df107_0_637"/>
          <p:cNvSpPr txBox="1"/>
          <p:nvPr>
            <p:ph idx="1" type="body"/>
          </p:nvPr>
        </p:nvSpPr>
        <p:spPr>
          <a:xfrm>
            <a:off x="370350" y="1223800"/>
            <a:ext cx="84033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We explode the following methods: </a:t>
            </a:r>
            <a:endParaRPr sz="21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Georgia"/>
              <a:buAutoNum type="alphaLcPeriod"/>
            </a:pPr>
            <a:r>
              <a:rPr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Mathematical approach using </a:t>
            </a:r>
            <a:r>
              <a:rPr b="1"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eye aspect ratio (EAR)</a:t>
            </a:r>
            <a:endParaRPr b="1" sz="21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Georgia"/>
              <a:buAutoNum type="alphaLcPeriod"/>
            </a:pPr>
            <a:r>
              <a:rPr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Building a </a:t>
            </a:r>
            <a:r>
              <a:rPr b="1"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CNN model </a:t>
            </a:r>
            <a:r>
              <a:rPr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from scratch for Image Classification</a:t>
            </a:r>
            <a:endParaRPr sz="2100">
              <a:solidFill>
                <a:srgbClr val="434343"/>
              </a:solidFill>
              <a:highlight>
                <a:srgbClr val="F7F7F8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2100"/>
              <a:buFont typeface="Georgia"/>
              <a:buAutoNum type="alphaLcPeriod"/>
            </a:pPr>
            <a:r>
              <a:rPr b="1"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Transfer Learning</a:t>
            </a:r>
            <a:r>
              <a:rPr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(Image classification with transfer learning by fine-tuning a pretrained CNN model)</a:t>
            </a:r>
            <a:endParaRPr sz="30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3cdf9df107_0_645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720">
                <a:latin typeface="Georgia"/>
                <a:ea typeface="Georgia"/>
                <a:cs typeface="Georgia"/>
                <a:sym typeface="Georgia"/>
              </a:rPr>
              <a:t>Approach 1:</a:t>
            </a: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 Eye Aspect Ratio (EAR)</a:t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6" name="Google Shape;166;g23cdf9df107_0_645"/>
          <p:cNvSpPr txBox="1"/>
          <p:nvPr>
            <p:ph idx="1" type="body"/>
          </p:nvPr>
        </p:nvSpPr>
        <p:spPr>
          <a:xfrm>
            <a:off x="370350" y="875850"/>
            <a:ext cx="84033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Computed</a:t>
            </a:r>
            <a:r>
              <a:rPr lang="en" sz="1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based on the </a:t>
            </a:r>
            <a:r>
              <a:rPr lang="en" sz="1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(x,y)-coordinates of the eye</a:t>
            </a:r>
            <a:endParaRPr sz="16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P2, P3, P5, and P6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en" sz="1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key points are the value of longitudinal coordinate, P1 and P4 key points are the value of horizontal coordinate.</a:t>
            </a:r>
            <a:endParaRPr sz="16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EAR is calculated using the </a:t>
            </a:r>
            <a:r>
              <a:rPr lang="en" sz="1600" u="sng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euclidean distance</a:t>
            </a:r>
            <a:r>
              <a:rPr lang="en" sz="1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between key points around the eye.</a:t>
            </a:r>
            <a:endParaRPr sz="16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67" name="Google Shape;167;g23cdf9df107_0_645"/>
          <p:cNvPicPr preferRelativeResize="0"/>
          <p:nvPr/>
        </p:nvPicPr>
        <p:blipFill rotWithShape="1">
          <a:blip r:embed="rId3">
            <a:alphaModFix/>
          </a:blip>
          <a:srcRect b="0" l="0" r="60716" t="0"/>
          <a:stretch/>
        </p:blipFill>
        <p:spPr>
          <a:xfrm>
            <a:off x="2295283" y="2114550"/>
            <a:ext cx="1756566" cy="152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23cdf9df107_0_645"/>
          <p:cNvPicPr preferRelativeResize="0"/>
          <p:nvPr/>
        </p:nvPicPr>
        <p:blipFill rotWithShape="1">
          <a:blip r:embed="rId3">
            <a:alphaModFix/>
          </a:blip>
          <a:srcRect b="0" l="60716" r="0" t="0"/>
          <a:stretch/>
        </p:blipFill>
        <p:spPr>
          <a:xfrm>
            <a:off x="4289925" y="2114550"/>
            <a:ext cx="1756575" cy="15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23cdf9df107_0_6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62275" y="4170500"/>
            <a:ext cx="3121000" cy="62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3cdf9df107_0_656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720">
                <a:latin typeface="Georgia"/>
                <a:ea typeface="Georgia"/>
                <a:cs typeface="Georgia"/>
                <a:sym typeface="Georgia"/>
              </a:rPr>
              <a:t>Approach 1:</a:t>
            </a: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 Eye Aspect Ratio (EAR)</a:t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5" name="Google Shape;175;g23cdf9df107_0_656"/>
          <p:cNvSpPr txBox="1"/>
          <p:nvPr>
            <p:ph idx="1" type="body"/>
          </p:nvPr>
        </p:nvSpPr>
        <p:spPr>
          <a:xfrm>
            <a:off x="370350" y="1104450"/>
            <a:ext cx="44793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66666"/>
                </a:solidFill>
              </a:rPr>
              <a:t> </a:t>
            </a:r>
            <a:endParaRPr sz="8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According to </a:t>
            </a:r>
            <a:r>
              <a:rPr lang="en" u="sng">
                <a:solidFill>
                  <a:schemeClr val="hlink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3"/>
              </a:rPr>
              <a:t>T Zhu et al (2022)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when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EAR &gt; 0.2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it is identified as an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open eye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else a closed eye. 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This was adopted to detect open/closed eye.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Observation: 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EAR 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fluctuates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greatly when given an 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image of an 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eye with glasses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176" name="Google Shape;176;g23cdf9df107_0_656"/>
          <p:cNvGrpSpPr/>
          <p:nvPr/>
        </p:nvGrpSpPr>
        <p:grpSpPr>
          <a:xfrm>
            <a:off x="5042950" y="1124550"/>
            <a:ext cx="3652450" cy="2894400"/>
            <a:chOff x="5042950" y="1200750"/>
            <a:chExt cx="3652450" cy="2894400"/>
          </a:xfrm>
        </p:grpSpPr>
        <p:pic>
          <p:nvPicPr>
            <p:cNvPr id="177" name="Google Shape;177;g23cdf9df107_0_656"/>
            <p:cNvPicPr preferRelativeResize="0"/>
            <p:nvPr/>
          </p:nvPicPr>
          <p:blipFill rotWithShape="1">
            <a:blip r:embed="rId4">
              <a:alphaModFix/>
            </a:blip>
            <a:srcRect b="10785" l="0" r="52308" t="0"/>
            <a:stretch/>
          </p:blipFill>
          <p:spPr>
            <a:xfrm>
              <a:off x="5042950" y="1200750"/>
              <a:ext cx="3652450" cy="28944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78" name="Google Shape;178;g23cdf9df107_0_656"/>
            <p:cNvCxnSpPr/>
            <p:nvPr/>
          </p:nvCxnSpPr>
          <p:spPr>
            <a:xfrm>
              <a:off x="5483275" y="2786950"/>
              <a:ext cx="3113100" cy="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3cdf9df107_0_675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720">
                <a:latin typeface="Georgia"/>
                <a:ea typeface="Georgia"/>
                <a:cs typeface="Georgia"/>
                <a:sym typeface="Georgia"/>
              </a:rPr>
              <a:t>Approach</a:t>
            </a:r>
            <a:r>
              <a:rPr b="1" lang="en" sz="2720">
                <a:latin typeface="Georgia"/>
                <a:ea typeface="Georgia"/>
                <a:cs typeface="Georgia"/>
                <a:sym typeface="Georgia"/>
              </a:rPr>
              <a:t> 2:</a:t>
            </a: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Convolutional Neural Network (CNN)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4" name="Google Shape;184;g23cdf9df107_0_675"/>
          <p:cNvSpPr txBox="1"/>
          <p:nvPr>
            <p:ph idx="1" type="body"/>
          </p:nvPr>
        </p:nvSpPr>
        <p:spPr>
          <a:xfrm>
            <a:off x="370350" y="952050"/>
            <a:ext cx="8471400" cy="4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66666"/>
                </a:solidFill>
              </a:rPr>
              <a:t> </a:t>
            </a:r>
            <a:endParaRPr sz="8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Hyper-parameter Tuning </a:t>
            </a:r>
            <a:b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</a:b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Around 100 models were trained &amp; evaluated varying the parameters</a:t>
            </a:r>
            <a:b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</a:b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Based on Grid Searching using k-fold cross validation (k = 3)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eorgia"/>
              <a:buAutoNum type="arabicPeriod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Convolutional Layers (Number of layers: 1, 2, 3, 4,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5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)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eorgia"/>
              <a:buAutoNum type="arabicPeriod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Filters (Number of filters: 8, 16,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32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| Size of filters: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3x3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5x5)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eorgia"/>
              <a:buAutoNum type="arabicPeriod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Pooling (Pooling of features 2x2: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Yes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No)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eorgia"/>
              <a:buAutoNum type="arabicPeriod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Dense Layers (Number of Layers: 1, 2, 3 | Neurons: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64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128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256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512, 1024)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eorgia"/>
              <a:buAutoNum type="arabicPeriod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Dropout: (Percentage: 10%, 20%,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30%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40%, 50%)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3cdf9df107_0_683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720">
                <a:latin typeface="Georgia"/>
                <a:ea typeface="Georgia"/>
                <a:cs typeface="Georgia"/>
                <a:sym typeface="Georgia"/>
              </a:rPr>
              <a:t>Approach 2:</a:t>
            </a: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 Convolutional Neural Network (CNN)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190" name="Google Shape;190;g23cdf9df107_0_683"/>
          <p:cNvGraphicFramePr/>
          <p:nvPr/>
        </p:nvGraphicFramePr>
        <p:xfrm>
          <a:off x="366063" y="1627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{BACF35FC-FC88-4EFF-864E-3F45D2076E0C}</a:tableStyleId>
              </a:tblPr>
              <a:tblGrid>
                <a:gridCol w="934650"/>
                <a:gridCol w="934650"/>
                <a:gridCol w="934650"/>
                <a:gridCol w="934650"/>
                <a:gridCol w="934650"/>
                <a:gridCol w="934650"/>
                <a:gridCol w="934650"/>
                <a:gridCol w="934650"/>
                <a:gridCol w="9346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Dense Layer 1 Neurons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Dense Layer 2 Neurons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Dense Layer 3 Neurons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Dropout</a:t>
                      </a: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 Rate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Number of Iterations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Input Filters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Shape of Filters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Pooling Layer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Average Test Score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256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128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64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0.3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24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32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3x3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Yes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0.9631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256 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512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1028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0.4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30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32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3x3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Yes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0.9614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256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512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1028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0.3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30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64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3x3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Yes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0.9610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128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128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128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0.1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32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5x5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No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0.9123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128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128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128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0.1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16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3x3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No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0.9028</a:t>
                      </a:r>
                      <a:endParaRPr sz="13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1" name="Google Shape;191;g23cdf9df107_0_683"/>
          <p:cNvSpPr txBox="1"/>
          <p:nvPr/>
        </p:nvSpPr>
        <p:spPr>
          <a:xfrm>
            <a:off x="366075" y="1016875"/>
            <a:ext cx="392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Scoring the Model (Top 5 scores)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3cdf9df107_0_692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720">
                <a:latin typeface="Georgia"/>
                <a:ea typeface="Georgia"/>
                <a:cs typeface="Georgia"/>
                <a:sym typeface="Georgia"/>
              </a:rPr>
              <a:t>Approach 2:</a:t>
            </a: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 Convolutional Neural Network (CNN)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7" name="Google Shape;197;g23cdf9df107_0_692"/>
          <p:cNvSpPr txBox="1"/>
          <p:nvPr>
            <p:ph idx="1" type="body"/>
          </p:nvPr>
        </p:nvSpPr>
        <p:spPr>
          <a:xfrm>
            <a:off x="366075" y="1327500"/>
            <a:ext cx="82575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66666"/>
                </a:solidFill>
              </a:rPr>
              <a:t> </a:t>
            </a:r>
            <a:endParaRPr sz="800">
              <a:solidFill>
                <a:srgbClr val="666666"/>
              </a:solidFill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8" name="Google Shape;198;g23cdf9df107_0_692"/>
          <p:cNvSpPr txBox="1"/>
          <p:nvPr/>
        </p:nvSpPr>
        <p:spPr>
          <a:xfrm>
            <a:off x="366075" y="8644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Final Network Architecture</a:t>
            </a:r>
            <a:endParaRPr/>
          </a:p>
        </p:txBody>
      </p:sp>
      <p:pic>
        <p:nvPicPr>
          <p:cNvPr id="199" name="Google Shape;199;g23cdf9df107_0_692"/>
          <p:cNvPicPr preferRelativeResize="0"/>
          <p:nvPr/>
        </p:nvPicPr>
        <p:blipFill rotWithShape="1">
          <a:blip r:embed="rId3">
            <a:alphaModFix/>
          </a:blip>
          <a:srcRect b="0" l="0" r="0" t="9362"/>
          <a:stretch/>
        </p:blipFill>
        <p:spPr>
          <a:xfrm>
            <a:off x="102250" y="1292650"/>
            <a:ext cx="9041749" cy="206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23cdf9df107_0_692"/>
          <p:cNvSpPr txBox="1"/>
          <p:nvPr>
            <p:ph idx="1" type="body"/>
          </p:nvPr>
        </p:nvSpPr>
        <p:spPr>
          <a:xfrm>
            <a:off x="311700" y="2996900"/>
            <a:ext cx="8520600" cy="21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Convolutional Layers: </a:t>
            </a:r>
            <a:r>
              <a:rPr b="1"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‘ReLU’ activation function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(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helps to prevent the exponential growth in the computation required to operate the neural network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)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Output Layer: </a:t>
            </a:r>
            <a:r>
              <a:rPr b="1"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‘Sigmoid’ activation function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(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maps input values to a value between 0 and 1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)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Model Compilation using</a:t>
            </a:r>
            <a:r>
              <a:rPr b="1"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‘Adam’ optimizer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(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have faster computation time, and require fewer parameters for tuning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)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b="1"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24 Epochs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(diminishing returns after 20 epochs)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3cdf9df107_0_705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720">
                <a:latin typeface="Georgia"/>
                <a:ea typeface="Georgia"/>
                <a:cs typeface="Georgia"/>
                <a:sym typeface="Georgia"/>
              </a:rPr>
              <a:t>Approach 3:</a:t>
            </a: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 Transfer Learning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6" name="Google Shape;206;g23cdf9df107_0_705"/>
          <p:cNvSpPr txBox="1"/>
          <p:nvPr>
            <p:ph idx="1" type="body"/>
          </p:nvPr>
        </p:nvSpPr>
        <p:spPr>
          <a:xfrm>
            <a:off x="366075" y="2927525"/>
            <a:ext cx="82575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MobileNet is pre-trained on MobileNet dataset</a:t>
            </a:r>
            <a:r>
              <a:rPr lang="en" sz="20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20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Removed the output layers of the model</a:t>
            </a:r>
            <a:endParaRPr sz="20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Add layers: flatten and dense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Sigmoid Activation function for the binary classification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Binary cross entropy loss function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Optimizer is Adam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Early_stop and callbacks to monitor when the val_loss is not improving as the number of epochs increased.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7" name="Google Shape;207;g23cdf9df107_0_705"/>
          <p:cNvSpPr txBox="1"/>
          <p:nvPr/>
        </p:nvSpPr>
        <p:spPr>
          <a:xfrm>
            <a:off x="366075" y="712075"/>
            <a:ext cx="84258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Image classification with transfer learning by fine-tuning the pretrained MobileNet CNN model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08" name="Google Shape;208;g23cdf9df107_0_705"/>
          <p:cNvPicPr preferRelativeResize="0"/>
          <p:nvPr/>
        </p:nvPicPr>
        <p:blipFill rotWithShape="1">
          <a:blip r:embed="rId3">
            <a:alphaModFix/>
          </a:blip>
          <a:srcRect b="46192" l="4307" r="1031" t="32239"/>
          <a:stretch/>
        </p:blipFill>
        <p:spPr>
          <a:xfrm>
            <a:off x="1728675" y="1201400"/>
            <a:ext cx="5201674" cy="176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3cdf9df107_0_383"/>
          <p:cNvSpPr txBox="1"/>
          <p:nvPr>
            <p:ph type="title"/>
          </p:nvPr>
        </p:nvSpPr>
        <p:spPr>
          <a:xfrm>
            <a:off x="344175" y="175575"/>
            <a:ext cx="822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20">
                <a:latin typeface="Georgia"/>
                <a:ea typeface="Georgia"/>
                <a:cs typeface="Georgia"/>
                <a:sym typeface="Georgia"/>
              </a:rPr>
              <a:t>Overview</a:t>
            </a:r>
            <a:endParaRPr sz="32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1" name="Google Shape;61;g23cdf9df107_0_383"/>
          <p:cNvSpPr txBox="1"/>
          <p:nvPr>
            <p:ph idx="1" type="body"/>
          </p:nvPr>
        </p:nvSpPr>
        <p:spPr>
          <a:xfrm>
            <a:off x="344175" y="918175"/>
            <a:ext cx="3042900" cy="41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3"/>
              <a:buFont typeface="Arial"/>
              <a:buNone/>
            </a:pPr>
            <a:r>
              <a:rPr lang="en" sz="5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It is estimated that in 2017, 91,000 police-reported crashes involved </a:t>
            </a:r>
            <a:r>
              <a:rPr b="1" lang="en" sz="5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drowsy drivers</a:t>
            </a:r>
            <a:r>
              <a:rPr lang="en" sz="5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. These crashes led to an estimated 50,000 people injured and nearly 800 deaths. (NHTSA, 2019)</a:t>
            </a:r>
            <a:endParaRPr sz="56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3"/>
              <a:buFont typeface="Arial"/>
              <a:buNone/>
            </a:pPr>
            <a:r>
              <a:rPr lang="en" sz="5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Monitoring facial expressions such as head movement and </a:t>
            </a:r>
            <a:r>
              <a:rPr b="1" lang="en" sz="5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eye blinking</a:t>
            </a:r>
            <a:r>
              <a:rPr lang="en" sz="5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can help diagnose if a driver is drowsy.</a:t>
            </a:r>
            <a:endParaRPr sz="56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3"/>
              <a:buFont typeface="Arial"/>
              <a:buNone/>
            </a:pPr>
            <a:r>
              <a:rPr lang="en" sz="5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To prevent accidents, it is important to come up with </a:t>
            </a:r>
            <a:r>
              <a:rPr b="1" lang="en" sz="5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detection systems that can alert if the driver</a:t>
            </a:r>
            <a:r>
              <a:rPr lang="en" sz="5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n" sz="5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is drowsy</a:t>
            </a:r>
            <a:r>
              <a:rPr lang="en" sz="56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.</a:t>
            </a:r>
            <a:endParaRPr sz="1761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48386"/>
              <a:buNone/>
            </a:pPr>
            <a:r>
              <a:t/>
            </a:r>
            <a:endParaRPr sz="1761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48386"/>
              <a:buNone/>
            </a:pPr>
            <a:r>
              <a:t/>
            </a:r>
            <a:endParaRPr sz="1761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48386"/>
              <a:buNone/>
            </a:pPr>
            <a:r>
              <a:t/>
            </a:r>
            <a:endParaRPr sz="1761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2" name="Google Shape;62;g23cdf9df107_0_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1825" y="1012763"/>
            <a:ext cx="5682176" cy="319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3f285778c7_0_2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Model Evaluation: Confusion Matrix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14" name="Google Shape;214;g23f285778c7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63" y="1380087"/>
            <a:ext cx="2826026" cy="238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23f285778c7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8975" y="1380088"/>
            <a:ext cx="2826026" cy="2385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23f285778c7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1213" y="1377788"/>
            <a:ext cx="2826026" cy="238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1" name="Google Shape;221;p14"/>
          <p:cNvGraphicFramePr/>
          <p:nvPr/>
        </p:nvGraphicFramePr>
        <p:xfrm>
          <a:off x="889200" y="1151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{11447FAF-5FCC-4881-BDEB-1329CD9C7A0D}</a:tableStyleId>
              </a:tblPr>
              <a:tblGrid>
                <a:gridCol w="1779425"/>
                <a:gridCol w="1903375"/>
                <a:gridCol w="1722100"/>
                <a:gridCol w="1619325"/>
              </a:tblGrid>
              <a:tr h="627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Metrics</a:t>
                      </a:r>
                      <a:endParaRPr b="1"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EAR Based Classification </a:t>
                      </a:r>
                      <a:r>
                        <a:rPr b="1" lang="en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(Threshold = 0.2)</a:t>
                      </a:r>
                      <a:endParaRPr b="1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CNN Model</a:t>
                      </a:r>
                      <a:endParaRPr b="1"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900" u="none" cap="none" strike="noStrike">
                          <a:solidFill>
                            <a:srgbClr val="1C4587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Transfer Learning</a:t>
                      </a:r>
                      <a:endParaRPr b="1" sz="1900" u="none" cap="none" strike="noStrike">
                        <a:solidFill>
                          <a:srgbClr val="1C4587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>
                    <a:solidFill>
                      <a:srgbClr val="F3F3F3"/>
                    </a:solidFill>
                  </a:tcPr>
                </a:tc>
              </a:tr>
              <a:tr h="596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Accuracy</a:t>
                      </a:r>
                      <a:endParaRPr b="1"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87.82%</a:t>
                      </a:r>
                      <a:endParaRPr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96.31%</a:t>
                      </a:r>
                      <a:endParaRPr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solidFill>
                            <a:srgbClr val="1C4587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98.6%</a:t>
                      </a:r>
                      <a:endParaRPr sz="1900" u="none" cap="none" strike="noStrike">
                        <a:solidFill>
                          <a:srgbClr val="1C4587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596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Precision</a:t>
                      </a:r>
                      <a:endParaRPr b="1"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96.1%</a:t>
                      </a:r>
                      <a:endParaRPr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97.07%</a:t>
                      </a:r>
                      <a:endParaRPr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solidFill>
                            <a:srgbClr val="1C4587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98.87%</a:t>
                      </a:r>
                      <a:endParaRPr sz="1900" u="none" cap="none" strike="noStrike">
                        <a:solidFill>
                          <a:srgbClr val="1C4587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596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Recall</a:t>
                      </a:r>
                      <a:endParaRPr b="1"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78.84%</a:t>
                      </a:r>
                      <a:endParaRPr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95.51%</a:t>
                      </a:r>
                      <a:endParaRPr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solidFill>
                            <a:srgbClr val="1C4587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98.39%</a:t>
                      </a:r>
                      <a:endParaRPr sz="1900" u="none" cap="none" strike="noStrike">
                        <a:solidFill>
                          <a:srgbClr val="1C4587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596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F-Measure</a:t>
                      </a:r>
                      <a:endParaRPr b="1"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86.62%</a:t>
                      </a:r>
                      <a:endParaRPr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96.28%</a:t>
                      </a:r>
                      <a:endParaRPr sz="19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cap="none" strike="noStrike">
                          <a:solidFill>
                            <a:srgbClr val="1C4587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98.63%</a:t>
                      </a:r>
                      <a:endParaRPr sz="1900" u="none" cap="none" strike="noStrike">
                        <a:solidFill>
                          <a:srgbClr val="1C4587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222" name="Google Shape;222;p14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Evaluation Matrix</a:t>
            </a: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cdf9df107_0_714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Model Evaluation: </a:t>
            </a: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PR AUC Score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8" name="Google Shape;228;g23cdf9df107_0_714"/>
          <p:cNvSpPr txBox="1"/>
          <p:nvPr>
            <p:ph idx="1" type="body"/>
          </p:nvPr>
        </p:nvSpPr>
        <p:spPr>
          <a:xfrm>
            <a:off x="372925" y="902875"/>
            <a:ext cx="82575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</a:rPr>
              <a:t> </a:t>
            </a:r>
            <a:endParaRPr sz="1000">
              <a:solidFill>
                <a:srgbClr val="666666"/>
              </a:solidFill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Our primary metric was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the Precision-Recall Area under the Curve score (PR AUC)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. The “baseline” score for this metric is 0.5 for both precision and recall, and in a perfect classifier it is 1.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The PR AUC score places the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most importance on how well we predict positives (a driver is asleep)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which is more important to us than predicting negatives (a driver is awake). 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The area under the curve represents the proportion of true positives to false positives and false negatives.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877"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g23f285778c7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7401" y="1427475"/>
            <a:ext cx="2854200" cy="2290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g23f285778c7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5188" y="1427475"/>
            <a:ext cx="2809812" cy="2254788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g23f285778c7_0_12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Model Evaluation: PR AUC Score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36" name="Google Shape;236;g23f285778c7_0_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427475"/>
            <a:ext cx="2870388" cy="2303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3f285778c7_0_24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Phase 2: Real-time Drowsiness Detection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42" name="Google Shape;242;g23f285778c7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100" y="734900"/>
            <a:ext cx="5196574" cy="419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3f285778c7_0_55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Phase 2: Real-time Drowsiness Detection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8" name="Google Shape;248;g23f285778c7_0_55"/>
          <p:cNvSpPr txBox="1"/>
          <p:nvPr>
            <p:ph idx="1" type="body"/>
          </p:nvPr>
        </p:nvSpPr>
        <p:spPr>
          <a:xfrm>
            <a:off x="372925" y="902875"/>
            <a:ext cx="8257500" cy="39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24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Eye Closure Time </a:t>
            </a:r>
            <a:endParaRPr b="1" sz="1324">
              <a:solidFill>
                <a:srgbClr val="666666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According to the Journal of Safety Research in 2009, reported that the mean duration of eyelid closure prior to a simulated crash was 3.79 seconds, and that eyelid closure durations of </a:t>
            </a:r>
            <a:r>
              <a:rPr lang="en" u="sng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2 seconds or longer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were highly indicative of drowsiness.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Also, the Journal of Sleep Research in 2018 found that a duration of eyelid closure of </a:t>
            </a:r>
            <a:r>
              <a:rPr lang="en" u="sng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2 seconds or more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was associated with increased levels of drowsiness and impaired driving performance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Hence, the 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closure time of 2 seconds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was adopted to detect drowsiness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4020f7a3e8_0_0"/>
          <p:cNvSpPr txBox="1"/>
          <p:nvPr>
            <p:ph type="title"/>
          </p:nvPr>
        </p:nvSpPr>
        <p:spPr>
          <a:xfrm>
            <a:off x="344175" y="1755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Limitations and Improvements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4" name="Google Shape;254;g24020f7a3e8_0_0"/>
          <p:cNvSpPr txBox="1"/>
          <p:nvPr>
            <p:ph idx="1" type="body"/>
          </p:nvPr>
        </p:nvSpPr>
        <p:spPr>
          <a:xfrm>
            <a:off x="372925" y="902875"/>
            <a:ext cx="8257500" cy="39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Proximity to camera: Our system may not work properly when the camera is far from the person.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The system is sensitive to the lightening condition in the environment.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Apply data augmentation by applying transformations like flip, crop, rotations, to the data set, this will </a:t>
            </a:r>
            <a:r>
              <a:rPr lang="en">
                <a:solidFill>
                  <a:srgbClr val="37415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increase the size of the dataset and make the model more robust to variations in the input.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3f285778c7_0_42"/>
          <p:cNvSpPr txBox="1"/>
          <p:nvPr>
            <p:ph type="title"/>
          </p:nvPr>
        </p:nvSpPr>
        <p:spPr>
          <a:xfrm>
            <a:off x="129000" y="2154875"/>
            <a:ext cx="8886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Demo</a:t>
            </a:r>
            <a:endParaRPr sz="272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72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6"/>
          <p:cNvSpPr txBox="1"/>
          <p:nvPr>
            <p:ph type="title"/>
          </p:nvPr>
        </p:nvSpPr>
        <p:spPr>
          <a:xfrm>
            <a:off x="311700" y="1436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2941"/>
              <a:buFont typeface="Arial"/>
              <a:buNone/>
            </a:pPr>
            <a:r>
              <a:rPr lang="en" sz="2720">
                <a:latin typeface="Georgia"/>
                <a:ea typeface="Georgia"/>
                <a:cs typeface="Georgia"/>
                <a:sym typeface="Georgia"/>
              </a:rPr>
              <a:t>References</a:t>
            </a:r>
            <a:endParaRPr/>
          </a:p>
        </p:txBody>
      </p:sp>
      <p:sp>
        <p:nvSpPr>
          <p:cNvPr id="265" name="Google Shape;265;p16"/>
          <p:cNvSpPr txBox="1"/>
          <p:nvPr>
            <p:ph idx="1" type="body"/>
          </p:nvPr>
        </p:nvSpPr>
        <p:spPr>
          <a:xfrm>
            <a:off x="311700" y="716375"/>
            <a:ext cx="8520600" cy="42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en" sz="1500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https://towardsdatascience.com/drowsiness-detection-with-machine-learning-765a16ca208a</a:t>
            </a:r>
            <a:endParaRPr sz="1500"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en" sz="1500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A. Mittal, K. Kumar, S. Dhamija, and M. Kaur, “Head movement-based driver drowsiness detection: A review of state-of-art techniques,” In 2016 IEEE International Conference on Engineering and Technology (ICETECH), Coimbatore, India, 2016, pp. 903-908.</a:t>
            </a:r>
            <a:endParaRPr sz="1500"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en" sz="1500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Q. Ji and X. Yang, “Real-Time Eye, Gaze, and Face Pose Tracking for Monitoring Driver Vigilance,” Real-Time Imaging, vol. 8, no. 4, pp. 357–377, 2002.</a:t>
            </a:r>
            <a:endParaRPr sz="1500"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en" sz="1500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https://docs.opencv.org/trunk/d7/d8b/tutorial_py_face_de tection.html </a:t>
            </a:r>
            <a:endParaRPr sz="1500"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en" sz="1500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 Robust Algorithm for Eye Detection on Grey Intensity Face without Spectacles- JCS&amp;T Vol. 5 No. 3</a:t>
            </a:r>
            <a:endParaRPr sz="1500"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en" sz="1500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Karamjeet Singh,Rupinder Kaur,”Physical and Physiological Drowsiness Detection Methods”, IJIEASR, pp.35-43,vol.2,2013.</a:t>
            </a:r>
            <a:endParaRPr sz="1500"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en" sz="1500">
                <a:solidFill>
                  <a:srgbClr val="43434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Jarek Krajewski,David Sommer,”Steering Wheel Behavior Based Estimation Of Fatigue”, Fifth International Driving Symposium on Human Factors in Driver Assessment, Training and Vehicle Design, Germany.</a:t>
            </a:r>
            <a:endParaRPr sz="1500">
              <a:solidFill>
                <a:srgbClr val="43434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3cdf9df107_0_397"/>
          <p:cNvSpPr txBox="1"/>
          <p:nvPr>
            <p:ph type="title"/>
          </p:nvPr>
        </p:nvSpPr>
        <p:spPr>
          <a:xfrm>
            <a:off x="344175" y="175575"/>
            <a:ext cx="822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20">
                <a:latin typeface="Georgia"/>
                <a:ea typeface="Georgia"/>
                <a:cs typeface="Georgia"/>
                <a:sym typeface="Georgia"/>
              </a:rPr>
              <a:t>Objective</a:t>
            </a:r>
            <a:endParaRPr sz="32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8" name="Google Shape;68;g23cdf9df107_0_397"/>
          <p:cNvSpPr txBox="1"/>
          <p:nvPr>
            <p:ph idx="1" type="body"/>
          </p:nvPr>
        </p:nvSpPr>
        <p:spPr>
          <a:xfrm>
            <a:off x="344175" y="918175"/>
            <a:ext cx="4497600" cy="41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30446"/>
              <a:buNone/>
            </a:pPr>
            <a:r>
              <a:rPr lang="en" sz="2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To </a:t>
            </a:r>
            <a:r>
              <a:rPr lang="en" sz="2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develop</a:t>
            </a:r>
            <a:r>
              <a:rPr lang="en" sz="2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a system that utilizes </a:t>
            </a:r>
            <a:r>
              <a:rPr b="1" lang="en" sz="2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non-intrusive</a:t>
            </a:r>
            <a:r>
              <a:rPr lang="en" sz="2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methods to accurately </a:t>
            </a:r>
            <a:r>
              <a:rPr lang="en" sz="2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determine</a:t>
            </a:r>
            <a:r>
              <a:rPr lang="en" sz="2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driver state in </a:t>
            </a:r>
            <a:r>
              <a:rPr b="1" lang="en" sz="2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real-time </a:t>
            </a:r>
            <a:r>
              <a:rPr lang="en" sz="2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and generate effective and acceptable </a:t>
            </a:r>
            <a:r>
              <a:rPr b="1" lang="en" sz="2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warnings</a:t>
            </a:r>
            <a:r>
              <a:rPr lang="en" sz="2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to increase driver alertness and safety. </a:t>
            </a:r>
            <a:endParaRPr sz="28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597"/>
              <a:buNone/>
            </a:pPr>
            <a:r>
              <a:t/>
            </a:r>
            <a:endParaRPr sz="56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48386"/>
              <a:buNone/>
            </a:pPr>
            <a:r>
              <a:t/>
            </a:r>
            <a:endParaRPr sz="1761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48386"/>
              <a:buNone/>
            </a:pPr>
            <a:r>
              <a:t/>
            </a:r>
            <a:endParaRPr sz="1761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48386"/>
              <a:buNone/>
            </a:pPr>
            <a:r>
              <a:t/>
            </a:r>
            <a:endParaRPr sz="1761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9" name="Google Shape;69;g23cdf9df107_0_397"/>
          <p:cNvPicPr preferRelativeResize="0"/>
          <p:nvPr/>
        </p:nvPicPr>
        <p:blipFill rotWithShape="1">
          <a:blip r:embed="rId3">
            <a:alphaModFix/>
          </a:blip>
          <a:srcRect b="19264" l="0" r="0" t="5952"/>
          <a:stretch/>
        </p:blipFill>
        <p:spPr>
          <a:xfrm>
            <a:off x="5246200" y="0"/>
            <a:ext cx="3897801" cy="518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3cdf9df107_0_407"/>
          <p:cNvSpPr txBox="1"/>
          <p:nvPr>
            <p:ph type="title"/>
          </p:nvPr>
        </p:nvSpPr>
        <p:spPr>
          <a:xfrm>
            <a:off x="344175" y="175575"/>
            <a:ext cx="822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20">
                <a:latin typeface="Georgia"/>
                <a:ea typeface="Georgia"/>
                <a:cs typeface="Georgia"/>
                <a:sym typeface="Georgia"/>
              </a:rPr>
              <a:t>Various </a:t>
            </a:r>
            <a:r>
              <a:rPr lang="en" sz="3220">
                <a:latin typeface="Georgia"/>
                <a:ea typeface="Georgia"/>
                <a:cs typeface="Georgia"/>
                <a:sym typeface="Georgia"/>
              </a:rPr>
              <a:t>Approaches</a:t>
            </a:r>
            <a:endParaRPr sz="32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5" name="Google Shape;75;g23cdf9df107_0_407"/>
          <p:cNvSpPr txBox="1"/>
          <p:nvPr>
            <p:ph idx="1" type="body"/>
          </p:nvPr>
        </p:nvSpPr>
        <p:spPr>
          <a:xfrm>
            <a:off x="344175" y="988575"/>
            <a:ext cx="4403700" cy="41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sz="17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Visual</a:t>
            </a: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" sz="17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monitoring of the driver</a:t>
            </a:r>
            <a:br>
              <a:rPr lang="en" sz="17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" sz="13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Optical sensor to detect head and/or eye gestures</a:t>
            </a:r>
            <a:endParaRPr sz="13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AutoNum type="arabicPeriod"/>
            </a:pPr>
            <a:r>
              <a:rPr lang="en" sz="17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Lane deviation monitoring</a:t>
            </a:r>
            <a:br>
              <a:rPr lang="en" sz="15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" sz="13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Sensor monitors vehicle</a:t>
            </a:r>
            <a:endParaRPr sz="15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AutoNum type="arabicPeriod"/>
            </a:pPr>
            <a:r>
              <a:rPr lang="en" sz="17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Head nod monitoring</a:t>
            </a:r>
            <a:br>
              <a:rPr lang="en" sz="15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" sz="13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Sensor to detect head movement</a:t>
            </a:r>
            <a:endParaRPr sz="15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AutoNum type="arabicPeriod"/>
            </a:pPr>
            <a:r>
              <a:rPr lang="en" sz="17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Activity monitoring</a:t>
            </a:r>
            <a:br>
              <a:rPr lang="en" sz="15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" sz="13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Driver wears watch-type sensor that tracks of motion</a:t>
            </a:r>
            <a:endParaRPr sz="15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AutoNum type="arabicPeriod"/>
            </a:pPr>
            <a:r>
              <a:rPr lang="en" sz="17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Mental Reaction Time</a:t>
            </a:r>
            <a:br>
              <a:rPr lang="en" sz="15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" sz="13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Measures driver’s reaction time to random warning</a:t>
            </a:r>
            <a:endParaRPr sz="15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852"/>
              <a:buNone/>
            </a:pPr>
            <a:r>
              <a:t/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76" name="Google Shape;76;g23cdf9df107_0_4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600" y="839950"/>
            <a:ext cx="2176143" cy="1536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g23cdf9df107_0_407"/>
          <p:cNvPicPr preferRelativeResize="0"/>
          <p:nvPr/>
        </p:nvPicPr>
        <p:blipFill rotWithShape="1">
          <a:blip r:embed="rId4">
            <a:alphaModFix/>
          </a:blip>
          <a:srcRect b="10096" l="0" r="49791" t="0"/>
          <a:stretch/>
        </p:blipFill>
        <p:spPr>
          <a:xfrm>
            <a:off x="7251105" y="839950"/>
            <a:ext cx="1892884" cy="1536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g23cdf9df107_0_4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9601" y="2428982"/>
            <a:ext cx="4114399" cy="2365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3cdf9df107_0_424"/>
          <p:cNvSpPr txBox="1"/>
          <p:nvPr>
            <p:ph type="title"/>
          </p:nvPr>
        </p:nvSpPr>
        <p:spPr>
          <a:xfrm>
            <a:off x="344175" y="175575"/>
            <a:ext cx="822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20">
                <a:latin typeface="Georgia"/>
                <a:ea typeface="Georgia"/>
                <a:cs typeface="Georgia"/>
                <a:sym typeface="Georgia"/>
              </a:rPr>
              <a:t>Our </a:t>
            </a:r>
            <a:r>
              <a:rPr lang="en" sz="3220">
                <a:latin typeface="Georgia"/>
                <a:ea typeface="Georgia"/>
                <a:cs typeface="Georgia"/>
                <a:sym typeface="Georgia"/>
              </a:rPr>
              <a:t>Approach</a:t>
            </a:r>
            <a:endParaRPr sz="32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4" name="Google Shape;84;g23cdf9df107_0_424"/>
          <p:cNvSpPr txBox="1"/>
          <p:nvPr>
            <p:ph idx="1" type="body"/>
          </p:nvPr>
        </p:nvSpPr>
        <p:spPr>
          <a:xfrm>
            <a:off x="370350" y="1223800"/>
            <a:ext cx="84033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Monitor facial expressions, specifically e</a:t>
            </a:r>
            <a:r>
              <a:rPr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ye closure time</a:t>
            </a:r>
            <a:endParaRPr sz="21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Involves 2 phases: </a:t>
            </a:r>
            <a:endParaRPr sz="21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Georgia"/>
              <a:buAutoNum type="arabicPeriod"/>
            </a:pPr>
            <a:r>
              <a:rPr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Open/Close Eye Detection</a:t>
            </a:r>
            <a:endParaRPr sz="21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Georgia"/>
              <a:buAutoNum type="arabicPeriod"/>
            </a:pPr>
            <a:r>
              <a:rPr lang="en" sz="21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Real-time Drowsiness Detection</a:t>
            </a:r>
            <a:endParaRPr sz="21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3f285778c7_0_49"/>
          <p:cNvSpPr txBox="1"/>
          <p:nvPr>
            <p:ph type="title"/>
          </p:nvPr>
        </p:nvSpPr>
        <p:spPr>
          <a:xfrm>
            <a:off x="344175" y="175575"/>
            <a:ext cx="822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20">
                <a:latin typeface="Georgia"/>
                <a:ea typeface="Georgia"/>
                <a:cs typeface="Georgia"/>
                <a:sym typeface="Georgia"/>
              </a:rPr>
              <a:t>Phase 1: Open/Close Eye Detection</a:t>
            </a:r>
            <a:endParaRPr sz="322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90" name="Google Shape;90;g23f285778c7_0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2875" y="887000"/>
            <a:ext cx="6091611" cy="409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3cdf9df107_0_432"/>
          <p:cNvSpPr txBox="1"/>
          <p:nvPr>
            <p:ph type="title"/>
          </p:nvPr>
        </p:nvSpPr>
        <p:spPr>
          <a:xfrm>
            <a:off x="344175" y="175575"/>
            <a:ext cx="822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20">
                <a:latin typeface="Georgia"/>
                <a:ea typeface="Georgia"/>
                <a:cs typeface="Georgia"/>
                <a:sym typeface="Georgia"/>
              </a:rPr>
              <a:t>Data Sources</a:t>
            </a:r>
            <a:endParaRPr sz="32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6" name="Google Shape;96;g23cdf9df107_0_432"/>
          <p:cNvSpPr txBox="1"/>
          <p:nvPr>
            <p:ph idx="1" type="body"/>
          </p:nvPr>
        </p:nvSpPr>
        <p:spPr>
          <a:xfrm>
            <a:off x="344175" y="955400"/>
            <a:ext cx="6062100" cy="40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035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“Labeled Faces in the Wild” (</a:t>
            </a:r>
            <a:r>
              <a:rPr lang="en" sz="2035" u="sng">
                <a:solidFill>
                  <a:schemeClr val="accent5"/>
                </a:solidFill>
                <a:latin typeface="Georgia"/>
                <a:ea typeface="Georgia"/>
                <a:cs typeface="Georgia"/>
                <a:sym typeface="Georg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r>
              <a:rPr lang="en" sz="2035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)</a:t>
            </a:r>
            <a:br>
              <a:rPr lang="en" sz="2316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" sz="15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Univ. of Massachusetts Amherst</a:t>
            </a:r>
            <a:endParaRPr sz="15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5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18,983 photos of people with | both eyes open</a:t>
            </a:r>
            <a:endParaRPr sz="14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8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0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“Closed Faces in the Wild” (</a:t>
            </a:r>
            <a:r>
              <a:rPr lang="en" sz="2000" u="sng">
                <a:solidFill>
                  <a:schemeClr val="accent5"/>
                </a:solidFill>
                <a:latin typeface="Georgia"/>
                <a:ea typeface="Georgia"/>
                <a:cs typeface="Georgia"/>
                <a:sym typeface="Georg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r>
              <a:rPr lang="en" sz="20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)</a:t>
            </a:r>
            <a:endParaRPr sz="20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5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Nanjing Univ. of Aeronautics and Astronautics</a:t>
            </a:r>
            <a:endParaRPr sz="15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5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1192 photos of people with | both eyes closed</a:t>
            </a:r>
            <a:endParaRPr sz="14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8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0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Kaggle Dataset (</a:t>
            </a:r>
            <a:r>
              <a:rPr lang="en" sz="2035" u="sng">
                <a:solidFill>
                  <a:schemeClr val="accent5"/>
                </a:solidFill>
                <a:latin typeface="Georgia"/>
                <a:ea typeface="Georgia"/>
                <a:cs typeface="Georgia"/>
                <a:sym typeface="Georgi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r>
              <a:rPr lang="en" sz="20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)</a:t>
            </a:r>
            <a:br>
              <a:rPr lang="en" sz="20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" sz="15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Drowsiness Detection</a:t>
            </a:r>
            <a:endParaRPr sz="15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5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Professionally taken close ups | images of 2,000 open and 2,000 closed eyes</a:t>
            </a:r>
            <a:endParaRPr sz="1947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97" name="Google Shape;97;g23cdf9df107_0_432"/>
          <p:cNvGrpSpPr/>
          <p:nvPr/>
        </p:nvGrpSpPr>
        <p:grpSpPr>
          <a:xfrm>
            <a:off x="6256014" y="389700"/>
            <a:ext cx="2317162" cy="4638500"/>
            <a:chOff x="5712314" y="361825"/>
            <a:chExt cx="2317162" cy="4638500"/>
          </a:xfrm>
        </p:grpSpPr>
        <p:grpSp>
          <p:nvGrpSpPr>
            <p:cNvPr id="98" name="Google Shape;98;g23cdf9df107_0_432"/>
            <p:cNvGrpSpPr/>
            <p:nvPr/>
          </p:nvGrpSpPr>
          <p:grpSpPr>
            <a:xfrm>
              <a:off x="5712314" y="361825"/>
              <a:ext cx="2317162" cy="4638500"/>
              <a:chOff x="6338089" y="361825"/>
              <a:chExt cx="2317162" cy="4638500"/>
            </a:xfrm>
          </p:grpSpPr>
          <p:pic>
            <p:nvPicPr>
              <p:cNvPr id="99" name="Google Shape;99;g23cdf9df107_0_432"/>
              <p:cNvPicPr preferRelativeResize="0"/>
              <p:nvPr/>
            </p:nvPicPr>
            <p:blipFill rotWithShape="1">
              <a:blip r:embed="rId6">
                <a:alphaModFix/>
              </a:blip>
              <a:srcRect b="0" l="263" r="60448" t="0"/>
              <a:stretch/>
            </p:blipFill>
            <p:spPr>
              <a:xfrm>
                <a:off x="6338099" y="361825"/>
                <a:ext cx="2317150" cy="2363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0" name="Google Shape;100;g23cdf9df107_0_432"/>
              <p:cNvPicPr preferRelativeResize="0"/>
              <p:nvPr/>
            </p:nvPicPr>
            <p:blipFill rotWithShape="1">
              <a:blip r:embed="rId6">
                <a:alphaModFix/>
              </a:blip>
              <a:srcRect b="0" l="60708" r="0" t="0"/>
              <a:stretch/>
            </p:blipFill>
            <p:spPr>
              <a:xfrm>
                <a:off x="6338089" y="2636821"/>
                <a:ext cx="2317162" cy="236350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01" name="Google Shape;101;g23cdf9df107_0_432"/>
            <p:cNvPicPr preferRelativeResize="0"/>
            <p:nvPr/>
          </p:nvPicPr>
          <p:blipFill rotWithShape="1">
            <a:blip r:embed="rId7">
              <a:alphaModFix/>
            </a:blip>
            <a:srcRect b="56559" l="263" r="81535" t="0"/>
            <a:stretch/>
          </p:blipFill>
          <p:spPr>
            <a:xfrm>
              <a:off x="5712324" y="361825"/>
              <a:ext cx="1073450" cy="10267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3cdf9df107_0_572"/>
          <p:cNvSpPr txBox="1"/>
          <p:nvPr>
            <p:ph type="title"/>
          </p:nvPr>
        </p:nvSpPr>
        <p:spPr>
          <a:xfrm>
            <a:off x="344175" y="175575"/>
            <a:ext cx="822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20">
                <a:latin typeface="Georgia"/>
                <a:ea typeface="Georgia"/>
                <a:cs typeface="Georgia"/>
                <a:sym typeface="Georgia"/>
              </a:rPr>
              <a:t>Data Forms</a:t>
            </a:r>
            <a:endParaRPr sz="32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7" name="Google Shape;107;g23cdf9df107_0_572"/>
          <p:cNvSpPr txBox="1"/>
          <p:nvPr>
            <p:ph idx="1" type="body"/>
          </p:nvPr>
        </p:nvSpPr>
        <p:spPr>
          <a:xfrm>
            <a:off x="344175" y="1070700"/>
            <a:ext cx="5106900" cy="40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95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47"/>
              <a:buFont typeface="Georgia"/>
              <a:buAutoNum type="arabicPeriod"/>
            </a:pPr>
            <a:r>
              <a:rPr lang="en" sz="1747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Gray scale</a:t>
            </a:r>
            <a:endParaRPr sz="1747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95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47"/>
              <a:buFont typeface="Georgia"/>
              <a:buAutoNum type="arabicPeriod"/>
            </a:pPr>
            <a:r>
              <a:rPr lang="en" sz="1747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RGB</a:t>
            </a:r>
            <a:endParaRPr sz="1747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95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47"/>
              <a:buFont typeface="Georgia"/>
              <a:buAutoNum type="arabicPeriod"/>
            </a:pPr>
            <a:r>
              <a:rPr lang="en" sz="1747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High/Low quality</a:t>
            </a:r>
            <a:endParaRPr sz="1747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95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47"/>
              <a:buFont typeface="Georgia"/>
              <a:buAutoNum type="arabicPeriod"/>
            </a:pPr>
            <a:r>
              <a:rPr lang="en" sz="1747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Male/Female</a:t>
            </a:r>
            <a:endParaRPr sz="1747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95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47"/>
              <a:buFont typeface="Georgia"/>
              <a:buAutoNum type="arabicPeriod"/>
            </a:pPr>
            <a:r>
              <a:rPr lang="en" sz="1747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With glasses</a:t>
            </a:r>
            <a:endParaRPr sz="1747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95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47"/>
              <a:buFont typeface="Georgia"/>
              <a:buAutoNum type="arabicPeriod"/>
            </a:pPr>
            <a:r>
              <a:rPr lang="en" sz="1747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Diverse facial structures</a:t>
            </a:r>
            <a:endParaRPr sz="1747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95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47"/>
              <a:buFont typeface="Georgia"/>
              <a:buAutoNum type="arabicPeriod"/>
            </a:pPr>
            <a:r>
              <a:rPr lang="en" sz="1747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Different angles</a:t>
            </a:r>
            <a:endParaRPr sz="2035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08" name="Google Shape;108;g23cdf9df107_0_5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60825" y="1374676"/>
            <a:ext cx="5683175" cy="241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23cdf9df107_0_572"/>
          <p:cNvPicPr preferRelativeResize="0"/>
          <p:nvPr/>
        </p:nvPicPr>
        <p:blipFill rotWithShape="1">
          <a:blip r:embed="rId4">
            <a:alphaModFix/>
          </a:blip>
          <a:srcRect b="56352" l="0" r="80858" t="0"/>
          <a:stretch/>
        </p:blipFill>
        <p:spPr>
          <a:xfrm>
            <a:off x="3460825" y="1374675"/>
            <a:ext cx="1087849" cy="105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3cdf9df107_0_479"/>
          <p:cNvSpPr txBox="1"/>
          <p:nvPr>
            <p:ph type="title"/>
          </p:nvPr>
        </p:nvSpPr>
        <p:spPr>
          <a:xfrm>
            <a:off x="344175" y="175575"/>
            <a:ext cx="8229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20">
                <a:latin typeface="Georgia"/>
                <a:ea typeface="Georgia"/>
                <a:cs typeface="Georgia"/>
                <a:sym typeface="Georgia"/>
              </a:rPr>
              <a:t>Pre-processing (Step 1: Identify</a:t>
            </a:r>
            <a:r>
              <a:rPr lang="en" sz="2820">
                <a:latin typeface="Georgia"/>
                <a:ea typeface="Georgia"/>
                <a:cs typeface="Georgia"/>
                <a:sym typeface="Georgia"/>
              </a:rPr>
              <a:t> Facial landmarks</a:t>
            </a:r>
            <a:r>
              <a:rPr lang="en" sz="2820">
                <a:latin typeface="Georgia"/>
                <a:ea typeface="Georgia"/>
                <a:cs typeface="Georgia"/>
                <a:sym typeface="Georgia"/>
              </a:rPr>
              <a:t>)</a:t>
            </a:r>
            <a:endParaRPr sz="262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5" name="Google Shape;115;g23cdf9df107_0_479"/>
          <p:cNvSpPr txBox="1"/>
          <p:nvPr>
            <p:ph idx="1" type="body"/>
          </p:nvPr>
        </p:nvSpPr>
        <p:spPr>
          <a:xfrm>
            <a:off x="344175" y="926000"/>
            <a:ext cx="4646400" cy="41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Used </a:t>
            </a:r>
            <a:r>
              <a:rPr b="1" lang="en" sz="1400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face_recognition library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to detect the key facial structures on the face ROI.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f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ace_recognition is built using </a:t>
            </a:r>
            <a:r>
              <a:rPr b="1" lang="en" sz="1400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4"/>
              </a:rPr>
              <a:t>dlib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’s state-of-the-art face recognition and claims to have an </a:t>
            </a:r>
            <a:r>
              <a:rPr b="1"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accuracy of 99.38%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.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lib’s 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implementation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of facial landmark 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detector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uses a training set of labeled facial landmarks on an image. These images are manually labeled, specifying </a:t>
            </a:r>
            <a:r>
              <a:rPr b="1"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68 (x, y)-coordinates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of regions surrounding each facial structure. 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400"/>
              <a:buFont typeface="Georgia"/>
              <a:buChar char="●"/>
            </a:pP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Given this training data, an ensemble of </a:t>
            </a:r>
            <a:r>
              <a:rPr b="1"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regression trees 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are trained to </a:t>
            </a:r>
            <a:r>
              <a:rPr b="1"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estimate the facial landmark positions</a:t>
            </a:r>
            <a:r>
              <a:rPr lang="en" sz="1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directly from the pixel intensities themselves.</a:t>
            </a:r>
            <a:endParaRPr sz="1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16" name="Google Shape;116;g23cdf9df107_0_4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1200" y="969950"/>
            <a:ext cx="3607999" cy="348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23cdf9df107_0_479"/>
          <p:cNvSpPr txBox="1"/>
          <p:nvPr/>
        </p:nvSpPr>
        <p:spPr>
          <a:xfrm>
            <a:off x="5698450" y="4542625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Visualization of</a:t>
            </a:r>
            <a:r>
              <a:rPr lang="en" sz="95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the 68 facial landmark coordinates from the </a:t>
            </a:r>
            <a:r>
              <a:rPr lang="en" sz="95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iBUG</a:t>
            </a:r>
            <a:r>
              <a:rPr lang="en" sz="95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 300-W dataset </a:t>
            </a:r>
            <a:endParaRPr sz="13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